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Malgun Gothic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 Hyeon" panose="020B0600000101010101" charset="-12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V1NHAzYp9DPe2qUxbSYQ0bNis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2CB00-BBEE-457A-95D4-BD02E0EC5CFA}">
  <a:tblStyle styleId="{AE22CB00-BBEE-457A-95D4-BD02E0EC5C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2f1e0093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22f1e00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f1e00938_5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22f1e00938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f1e0093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2f1e009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2f1e00938_5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22f1e00938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2f1e00938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2f1e0093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2f1e00938_1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22f1e0093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2f1e00938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22f1e0093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f1e00938_16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2f1e00938_1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2f1e0093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22f1e009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2f1e00938_5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22f1e00938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f1e00938_5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2f1e00938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2f1e0093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22f1e009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2f1e00938_5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22f1e00938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2f1e0093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2f1e0093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22f1e00938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f1e00938_5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22f1e00938_5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f1e00938_5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2f1e00938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f1e00938_5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22f1e00938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o">
  <p:cSld name="Hello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838200" y="2835721"/>
            <a:ext cx="9144000" cy="4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1</a:t>
            </a:r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2"/>
          </p:nvPr>
        </p:nvSpPr>
        <p:spPr>
          <a:xfrm>
            <a:off x="1000759" y="5011273"/>
            <a:ext cx="905909" cy="3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3"/>
          </p:nvPr>
        </p:nvSpPr>
        <p:spPr>
          <a:xfrm>
            <a:off x="2032000" y="5011273"/>
            <a:ext cx="3098799" cy="3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2"/>
          <p:cNvSpPr txBox="1">
            <a:spLocks noGrp="1"/>
          </p:cNvSpPr>
          <p:nvPr>
            <p:ph type="ctrTitle"/>
          </p:nvPr>
        </p:nvSpPr>
        <p:spPr>
          <a:xfrm>
            <a:off x="838200" y="1116548"/>
            <a:ext cx="10515600" cy="108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ubTitle" idx="1"/>
          </p:nvPr>
        </p:nvSpPr>
        <p:spPr>
          <a:xfrm>
            <a:off x="838200" y="2372732"/>
            <a:ext cx="10515600" cy="309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AutoNum type="arabicPeriod"/>
              <a:defRPr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">
  <p:cSld name="img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" name="Google Shape;37;p13"/>
          <p:cNvSpPr>
            <a:spLocks noGrp="1"/>
          </p:cNvSpPr>
          <p:nvPr>
            <p:ph type="pic" idx="2"/>
          </p:nvPr>
        </p:nvSpPr>
        <p:spPr>
          <a:xfrm>
            <a:off x="838200" y="1837944"/>
            <a:ext cx="10515600" cy="332436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3128110" y="5312780"/>
            <a:ext cx="5935781" cy="77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 + img">
  <p:cSld name="img + img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70938" y="1828800"/>
            <a:ext cx="4654763" cy="249237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1070938" y="4398963"/>
            <a:ext cx="4654763" cy="169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>
            <a:spLocks noGrp="1"/>
          </p:cNvSpPr>
          <p:nvPr>
            <p:ph type="pic" idx="3"/>
          </p:nvPr>
        </p:nvSpPr>
        <p:spPr>
          <a:xfrm>
            <a:off x="6466298" y="1828800"/>
            <a:ext cx="4654763" cy="249237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4"/>
          <p:cNvSpPr txBox="1">
            <a:spLocks noGrp="1"/>
          </p:cNvSpPr>
          <p:nvPr>
            <p:ph type="body" idx="4"/>
          </p:nvPr>
        </p:nvSpPr>
        <p:spPr>
          <a:xfrm>
            <a:off x="6466298" y="4398962"/>
            <a:ext cx="4654764" cy="169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" name="Google Shape;54;p15"/>
          <p:cNvSpPr>
            <a:spLocks noGrp="1"/>
          </p:cNvSpPr>
          <p:nvPr>
            <p:ph type="chart" idx="2"/>
          </p:nvPr>
        </p:nvSpPr>
        <p:spPr>
          <a:xfrm>
            <a:off x="838200" y="1828800"/>
            <a:ext cx="10515600" cy="426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 + txt">
  <p:cSld name="img + t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838200" y="1828800"/>
            <a:ext cx="5120239" cy="425196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6233561" y="3090672"/>
            <a:ext cx="3852271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381000" algn="ctr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6233561" y="1828800"/>
            <a:ext cx="3852271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81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t + txt + txt + txt">
  <p:cSld name="txt + txt + txt + t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/>
          <p:nvPr/>
        </p:nvSpPr>
        <p:spPr>
          <a:xfrm>
            <a:off x="6234112" y="4126440"/>
            <a:ext cx="5119688" cy="1980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6234112" y="1828801"/>
            <a:ext cx="5119688" cy="1980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7"/>
          <p:cNvSpPr/>
          <p:nvPr/>
        </p:nvSpPr>
        <p:spPr>
          <a:xfrm>
            <a:off x="838200" y="4126440"/>
            <a:ext cx="5119688" cy="1980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838200" y="1828801"/>
            <a:ext cx="5119688" cy="19800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057466" y="2075007"/>
            <a:ext cx="4654262" cy="1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057466" y="4372646"/>
            <a:ext cx="4654262" cy="1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6454037" y="2075007"/>
            <a:ext cx="4654262" cy="1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4"/>
          </p:nvPr>
        </p:nvSpPr>
        <p:spPr>
          <a:xfrm>
            <a:off x="6476551" y="4372646"/>
            <a:ext cx="4654262" cy="1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">
  <p:cSld name="fre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ree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563624"/>
            <a:ext cx="10515600" cy="461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Delivery Ssac Bot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body" idx="2"/>
          </p:nvPr>
        </p:nvSpPr>
        <p:spPr>
          <a:xfrm>
            <a:off x="1126009" y="5011273"/>
            <a:ext cx="9060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2조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3"/>
          </p:nvPr>
        </p:nvSpPr>
        <p:spPr>
          <a:xfrm>
            <a:off x="2032000" y="5011273"/>
            <a:ext cx="3098799" cy="3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오해윤 심승현 윤태웅 윤태양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f1e00938_0_0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7" name="Google Shape;157;g122f1e0093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5" y="4754425"/>
            <a:ext cx="62769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22f1e0093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00" y="1292250"/>
            <a:ext cx="6210000" cy="22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22f1e00938_0_0"/>
          <p:cNvSpPr/>
          <p:nvPr/>
        </p:nvSpPr>
        <p:spPr>
          <a:xfrm>
            <a:off x="2974663" y="3895025"/>
            <a:ext cx="5253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2f1e00938_0_0"/>
          <p:cNvSpPr txBox="1">
            <a:spLocks noGrp="1"/>
          </p:cNvSpPr>
          <p:nvPr>
            <p:ph type="body" idx="1"/>
          </p:nvPr>
        </p:nvSpPr>
        <p:spPr>
          <a:xfrm>
            <a:off x="6512825" y="2469825"/>
            <a:ext cx="5585400" cy="3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457200" lvl="0" indent="-358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o Hyeon"/>
              <a:buChar char="●"/>
            </a:pPr>
            <a:r>
              <a:rPr lang="ko" dirty="0">
                <a:latin typeface="Do Hyeon" panose="020B0600000101010101" charset="-127"/>
                <a:ea typeface="Do Hyeon" panose="020B0600000101010101" charset="-127"/>
                <a:cs typeface="Do Hyeon"/>
                <a:sym typeface="Do Hyeon"/>
              </a:rPr>
              <a:t>원본 데이터에서 필요한 변수만을 추출할 필요가 있음</a:t>
            </a: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457200" lvl="0" indent="-358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o Hyeon"/>
              <a:buChar char="●"/>
            </a:pPr>
            <a:r>
              <a:rPr lang="ko" dirty="0">
                <a:latin typeface="Do Hyeon" panose="020B0600000101010101" charset="-127"/>
                <a:ea typeface="Do Hyeon" panose="020B0600000101010101" charset="-127"/>
                <a:cs typeface="Do Hyeon"/>
                <a:sym typeface="Do Hyeon"/>
              </a:rPr>
              <a:t>필요없는 발화는 제거할 필요가 있음</a:t>
            </a: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457200" lvl="0" indent="-358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o Hyeon"/>
              <a:buChar char="●"/>
            </a:pPr>
            <a:r>
              <a:rPr lang="ko" dirty="0">
                <a:latin typeface="Do Hyeon" panose="020B0600000101010101" charset="-127"/>
                <a:ea typeface="Do Hyeon" panose="020B0600000101010101" charset="-127"/>
                <a:cs typeface="Do Hyeon"/>
                <a:sym typeface="Do Hyeon"/>
              </a:rPr>
              <a:t>쓸데없이 긴 문장은 제거할 필요가 있음</a:t>
            </a: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457200" lvl="0" indent="-358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o Hyeon"/>
              <a:buChar char="●"/>
            </a:pPr>
            <a:r>
              <a:rPr lang="ko" dirty="0">
                <a:latin typeface="Do Hyeon" panose="020B0600000101010101" charset="-127"/>
                <a:ea typeface="Do Hyeon" panose="020B0600000101010101" charset="-127"/>
                <a:cs typeface="Do Hyeon"/>
                <a:sym typeface="Do Hyeon"/>
              </a:rPr>
              <a:t>질문과 답변을 칼럼으로 한 (105585, 2) 데이터 구성</a:t>
            </a: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endParaRPr dirty="0"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2f1e00938_5_101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6" name="Google Shape;166;g122f1e00938_5_101"/>
          <p:cNvSpPr/>
          <p:nvPr/>
        </p:nvSpPr>
        <p:spPr>
          <a:xfrm>
            <a:off x="3175800" y="1514200"/>
            <a:ext cx="5840400" cy="42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50">
                <a:solidFill>
                  <a:schemeClr val="dk1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네, 주문하신 홍합탕은 아직 조리 전이라 취소 가능합니다</a:t>
            </a:r>
            <a:r>
              <a:rPr lang="ko" sz="1450">
                <a:solidFill>
                  <a:schemeClr val="dk1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" name="Google Shape;167;g122f1e00938_5_101"/>
          <p:cNvSpPr/>
          <p:nvPr/>
        </p:nvSpPr>
        <p:spPr>
          <a:xfrm>
            <a:off x="3175800" y="3415788"/>
            <a:ext cx="5840400" cy="42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5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네 주문하신 홍합탕은 아직 조리 전이라 취소 가능합니다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g122f1e00938_5_101"/>
          <p:cNvSpPr/>
          <p:nvPr/>
        </p:nvSpPr>
        <p:spPr>
          <a:xfrm>
            <a:off x="4427850" y="5147288"/>
            <a:ext cx="3336300" cy="953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5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{네} {주문} {하신} {홍합} {탕} {은} {아직} </a:t>
            </a:r>
            <a:endParaRPr sz="1550">
              <a:solidFill>
                <a:srgbClr val="21212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5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{조리} {전이} {라} {취소} {가능합니다}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g122f1e00938_5_101"/>
          <p:cNvSpPr txBox="1"/>
          <p:nvPr/>
        </p:nvSpPr>
        <p:spPr>
          <a:xfrm>
            <a:off x="6617825" y="2425400"/>
            <a:ext cx="511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정규표현식을 통한 한글 문장 전처리</a:t>
            </a:r>
            <a:endParaRPr sz="11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g122f1e00938_5_101"/>
          <p:cNvSpPr txBox="1"/>
          <p:nvPr/>
        </p:nvSpPr>
        <p:spPr>
          <a:xfrm>
            <a:off x="6617825" y="4218838"/>
            <a:ext cx="360099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24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Okt를 활용한 형태소 변환</a:t>
            </a:r>
            <a:endParaRPr sz="11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g122f1e00938_5_101"/>
          <p:cNvSpPr/>
          <p:nvPr/>
        </p:nvSpPr>
        <p:spPr>
          <a:xfrm>
            <a:off x="5833350" y="2402300"/>
            <a:ext cx="5253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22f1e00938_5_101"/>
          <p:cNvSpPr/>
          <p:nvPr/>
        </p:nvSpPr>
        <p:spPr>
          <a:xfrm>
            <a:off x="5833350" y="4218850"/>
            <a:ext cx="5253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f1e00938_0_8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" name="Google Shape;178;g122f1e00938_0_8"/>
          <p:cNvSpPr/>
          <p:nvPr/>
        </p:nvSpPr>
        <p:spPr>
          <a:xfrm>
            <a:off x="4178950" y="1378638"/>
            <a:ext cx="3336300" cy="953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5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{네} {주문} {하신} {홍합} {탕} {은} {아직} </a:t>
            </a:r>
            <a:endParaRPr sz="1550">
              <a:solidFill>
                <a:srgbClr val="21212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5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{조리} {전이} {라} {취소} {가능합니다}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" name="Google Shape;179;g122f1e00938_0_8"/>
          <p:cNvSpPr/>
          <p:nvPr/>
        </p:nvSpPr>
        <p:spPr>
          <a:xfrm>
            <a:off x="4073350" y="3466600"/>
            <a:ext cx="3547500" cy="55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[2, 4, 16, 278, 1149, 453, 12, 1150, 606, 1109, 504, 152, 49]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" name="Google Shape;180;g122f1e00938_0_8"/>
          <p:cNvSpPr/>
          <p:nvPr/>
        </p:nvSpPr>
        <p:spPr>
          <a:xfrm>
            <a:off x="2880550" y="5392400"/>
            <a:ext cx="5933100" cy="72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28C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[2, 4, 16, 278, 1149, 453, 12, 1150, 606, 1109, 504, 152, 49, </a:t>
            </a:r>
            <a:r>
              <a:rPr lang="ko" sz="1050" b="1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0, 0, 0, 0, 0, 0, 0, 0, 0, 0, 0, 0, 0, 0, 0, 0, 0</a:t>
            </a:r>
            <a:r>
              <a:rPr lang="ko" sz="105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]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g122f1e00938_0_8"/>
          <p:cNvSpPr txBox="1"/>
          <p:nvPr/>
        </p:nvSpPr>
        <p:spPr>
          <a:xfrm>
            <a:off x="6136150" y="2622425"/>
            <a:ext cx="5744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단어 사전 생성 후 토크나이저 정의 및 시퀀스 변환</a:t>
            </a:r>
            <a:endParaRPr sz="20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2" name="Google Shape;182;g122f1e00938_0_8"/>
          <p:cNvSpPr txBox="1"/>
          <p:nvPr/>
        </p:nvSpPr>
        <p:spPr>
          <a:xfrm>
            <a:off x="6136150" y="4429475"/>
            <a:ext cx="2677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패딩 (maxlen = 30)</a:t>
            </a:r>
            <a:endParaRPr sz="20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g122f1e00938_0_8"/>
          <p:cNvSpPr/>
          <p:nvPr/>
        </p:nvSpPr>
        <p:spPr>
          <a:xfrm>
            <a:off x="5584450" y="2622425"/>
            <a:ext cx="5253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22f1e00938_0_8"/>
          <p:cNvSpPr/>
          <p:nvPr/>
        </p:nvSpPr>
        <p:spPr>
          <a:xfrm>
            <a:off x="5584450" y="4429488"/>
            <a:ext cx="5253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f1e00938_5_51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2f1e00938_0_45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5" name="Google Shape;195;g122f1e00938_0_45"/>
          <p:cNvSpPr txBox="1">
            <a:spLocks noGrp="1"/>
          </p:cNvSpPr>
          <p:nvPr>
            <p:ph type="body" idx="4"/>
          </p:nvPr>
        </p:nvSpPr>
        <p:spPr>
          <a:xfrm>
            <a:off x="339950" y="1366250"/>
            <a:ext cx="1495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>
                <a:solidFill>
                  <a:srgbClr val="28C1BC"/>
                </a:solidFill>
              </a:rPr>
              <a:t>Seq2Seq</a:t>
            </a:r>
            <a:endParaRPr>
              <a:solidFill>
                <a:srgbClr val="28C1BC"/>
              </a:solidFill>
            </a:endParaRPr>
          </a:p>
        </p:txBody>
      </p:sp>
      <p:pic>
        <p:nvPicPr>
          <p:cNvPr id="196" name="Google Shape;196;g122f1e00938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13" y="2232300"/>
            <a:ext cx="93249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2f1e00938_16_0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2" name="Google Shape;202;g122f1e00938_16_0"/>
          <p:cNvSpPr txBox="1">
            <a:spLocks noGrp="1"/>
          </p:cNvSpPr>
          <p:nvPr>
            <p:ph type="body" idx="4"/>
          </p:nvPr>
        </p:nvSpPr>
        <p:spPr>
          <a:xfrm>
            <a:off x="339950" y="1366250"/>
            <a:ext cx="1495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>
                <a:solidFill>
                  <a:srgbClr val="28C1BC"/>
                </a:solidFill>
              </a:rPr>
              <a:t>Seq2Seq</a:t>
            </a:r>
            <a:endParaRPr>
              <a:solidFill>
                <a:srgbClr val="28C1BC"/>
              </a:solidFill>
            </a:endParaRPr>
          </a:p>
        </p:txBody>
      </p:sp>
      <p:pic>
        <p:nvPicPr>
          <p:cNvPr id="203" name="Google Shape;203;g122f1e00938_1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200" y="2674325"/>
            <a:ext cx="37909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22f1e00938_16_0"/>
          <p:cNvSpPr txBox="1">
            <a:spLocks noGrp="1"/>
          </p:cNvSpPr>
          <p:nvPr>
            <p:ph type="body" idx="4"/>
          </p:nvPr>
        </p:nvSpPr>
        <p:spPr>
          <a:xfrm>
            <a:off x="2572775" y="6081125"/>
            <a:ext cx="923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/>
              <a:t>훈련</a:t>
            </a:r>
            <a:endParaRPr/>
          </a:p>
        </p:txBody>
      </p:sp>
      <p:sp>
        <p:nvSpPr>
          <p:cNvPr id="205" name="Google Shape;205;g122f1e00938_16_0"/>
          <p:cNvSpPr txBox="1">
            <a:spLocks noGrp="1"/>
          </p:cNvSpPr>
          <p:nvPr>
            <p:ph type="body" idx="4"/>
          </p:nvPr>
        </p:nvSpPr>
        <p:spPr>
          <a:xfrm>
            <a:off x="8537375" y="6081125"/>
            <a:ext cx="1133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/>
              <a:t>테스트</a:t>
            </a:r>
            <a:endParaRPr/>
          </a:p>
        </p:txBody>
      </p:sp>
      <p:grpSp>
        <p:nvGrpSpPr>
          <p:cNvPr id="206" name="Google Shape;206;g122f1e00938_16_0"/>
          <p:cNvGrpSpPr/>
          <p:nvPr/>
        </p:nvGrpSpPr>
        <p:grpSpPr>
          <a:xfrm>
            <a:off x="5810275" y="2068213"/>
            <a:ext cx="5797324" cy="3631574"/>
            <a:chOff x="5810275" y="2068213"/>
            <a:chExt cx="5797324" cy="3631574"/>
          </a:xfrm>
        </p:grpSpPr>
        <p:pic>
          <p:nvPicPr>
            <p:cNvPr id="207" name="Google Shape;207;g122f1e00938_16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0275" y="2068213"/>
              <a:ext cx="5797324" cy="3631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g122f1e00938_16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2600" y="5377600"/>
              <a:ext cx="400050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g122f1e00938_16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34175" y="2270075"/>
              <a:ext cx="485775" cy="18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f1e00938_0_87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5" name="Google Shape;215;g122f1e00938_0_87"/>
          <p:cNvSpPr txBox="1">
            <a:spLocks noGrp="1"/>
          </p:cNvSpPr>
          <p:nvPr>
            <p:ph type="body" idx="4"/>
          </p:nvPr>
        </p:nvSpPr>
        <p:spPr>
          <a:xfrm>
            <a:off x="339950" y="1366250"/>
            <a:ext cx="1495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>
                <a:solidFill>
                  <a:srgbClr val="28C1BC"/>
                </a:solidFill>
              </a:rPr>
              <a:t>Seq2Seq</a:t>
            </a:r>
            <a:endParaRPr>
              <a:solidFill>
                <a:srgbClr val="28C1B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2145550"/>
            <a:ext cx="10058400" cy="444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2f1e00938_16_10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3" name="Google Shape;223;g122f1e00938_16_10"/>
          <p:cNvSpPr txBox="1">
            <a:spLocks noGrp="1"/>
          </p:cNvSpPr>
          <p:nvPr>
            <p:ph type="body" idx="4"/>
          </p:nvPr>
        </p:nvSpPr>
        <p:spPr>
          <a:xfrm>
            <a:off x="339950" y="1366250"/>
            <a:ext cx="2178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>
                <a:solidFill>
                  <a:srgbClr val="28C1BC"/>
                </a:solidFill>
              </a:rPr>
              <a:t>Attention</a:t>
            </a:r>
            <a:endParaRPr>
              <a:solidFill>
                <a:srgbClr val="28C1BC"/>
              </a:solidFill>
            </a:endParaRPr>
          </a:p>
        </p:txBody>
      </p:sp>
      <p:pic>
        <p:nvPicPr>
          <p:cNvPr id="224" name="Google Shape;224;g122f1e00938_16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475" y="1674325"/>
            <a:ext cx="5837026" cy="4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f1e00938_0_59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0" name="Google Shape;230;g122f1e00938_0_59"/>
          <p:cNvSpPr txBox="1">
            <a:spLocks noGrp="1"/>
          </p:cNvSpPr>
          <p:nvPr>
            <p:ph type="body" idx="4"/>
          </p:nvPr>
        </p:nvSpPr>
        <p:spPr>
          <a:xfrm>
            <a:off x="339950" y="1366250"/>
            <a:ext cx="2178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2800"/>
              <a:buNone/>
            </a:pPr>
            <a:r>
              <a:rPr lang="ko">
                <a:solidFill>
                  <a:srgbClr val="28C1BC"/>
                </a:solidFill>
              </a:rPr>
              <a:t>Transformer</a:t>
            </a:r>
            <a:endParaRPr>
              <a:solidFill>
                <a:srgbClr val="28C1BC"/>
              </a:solidFill>
            </a:endParaRPr>
          </a:p>
        </p:txBody>
      </p:sp>
      <p:pic>
        <p:nvPicPr>
          <p:cNvPr id="231" name="Google Shape;231;g122f1e00938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750" y="2091975"/>
            <a:ext cx="6481725" cy="41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2f1e00938_5_63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웹 시연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ctrTitle"/>
          </p:nvPr>
        </p:nvSpPr>
        <p:spPr>
          <a:xfrm>
            <a:off x="838200" y="1116548"/>
            <a:ext cx="10515600" cy="108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C1BC"/>
              </a:buClr>
              <a:buSzPts val="4000"/>
              <a:buFont typeface="Arial"/>
              <a:buNone/>
            </a:pPr>
            <a:r>
              <a:rPr lang="ko">
                <a:solidFill>
                  <a:srgbClr val="28C1BC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>
              <a:solidFill>
                <a:srgbClr val="28C1B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ubTitle" idx="1"/>
          </p:nvPr>
        </p:nvSpPr>
        <p:spPr>
          <a:xfrm>
            <a:off x="838200" y="2372732"/>
            <a:ext cx="10515600" cy="309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4438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Do Hyeon"/>
              <a:buAutoNum type="arabicPeriod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주제 선정 및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438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Do Hyeon"/>
              <a:buAutoNum type="arabicPeriod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설명 및 탐색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438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Do Hyeon"/>
              <a:buAutoNum type="arabicPeriod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438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Do Hyeon"/>
              <a:buAutoNum type="arabicPeriod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4386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Do Hyeon"/>
              <a:buAutoNum type="arabicPeriod"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웹 시연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2f1e00938_5_72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/>
              <a:t>성능 비교</a:t>
            </a:r>
            <a:endParaRPr/>
          </a:p>
        </p:txBody>
      </p:sp>
      <p:sp>
        <p:nvSpPr>
          <p:cNvPr id="242" name="Google Shape;242;g122f1e00938_5_72"/>
          <p:cNvSpPr/>
          <p:nvPr/>
        </p:nvSpPr>
        <p:spPr>
          <a:xfrm>
            <a:off x="1687700" y="1457100"/>
            <a:ext cx="3403500" cy="487500"/>
          </a:xfrm>
          <a:prstGeom prst="wedgeRoundRectCallout">
            <a:avLst>
              <a:gd name="adj1" fmla="val 57477"/>
              <a:gd name="adj2" fmla="val -3083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문래동까지 배달이 얼마나 걸리나요?</a:t>
            </a:r>
            <a:endParaRPr/>
          </a:p>
        </p:txBody>
      </p:sp>
      <p:sp>
        <p:nvSpPr>
          <p:cNvPr id="243" name="Google Shape;243;g122f1e00938_5_72"/>
          <p:cNvSpPr/>
          <p:nvPr/>
        </p:nvSpPr>
        <p:spPr>
          <a:xfrm>
            <a:off x="508875" y="2260800"/>
            <a:ext cx="3307200" cy="487500"/>
          </a:xfrm>
          <a:prstGeom prst="wedgeRoundRectCallout">
            <a:avLst>
              <a:gd name="adj1" fmla="val -54734"/>
              <a:gd name="adj2" fmla="val -33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10분이요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g122f1e00938_5_72"/>
          <p:cNvSpPr/>
          <p:nvPr/>
        </p:nvSpPr>
        <p:spPr>
          <a:xfrm>
            <a:off x="1783925" y="3064500"/>
            <a:ext cx="3307200" cy="487500"/>
          </a:xfrm>
          <a:prstGeom prst="wedgeRoundRectCallout">
            <a:avLst>
              <a:gd name="adj1" fmla="val 57477"/>
              <a:gd name="adj2" fmla="val -3083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김밥에 오이 빼주세요</a:t>
            </a:r>
            <a:endParaRPr/>
          </a:p>
        </p:txBody>
      </p:sp>
      <p:sp>
        <p:nvSpPr>
          <p:cNvPr id="245" name="Google Shape;245;g122f1e00938_5_72"/>
          <p:cNvSpPr/>
          <p:nvPr/>
        </p:nvSpPr>
        <p:spPr>
          <a:xfrm>
            <a:off x="508875" y="3868200"/>
            <a:ext cx="3307200" cy="487500"/>
          </a:xfrm>
          <a:prstGeom prst="wedgeRoundRectCallout">
            <a:avLst>
              <a:gd name="adj1" fmla="val -54734"/>
              <a:gd name="adj2" fmla="val -33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내장 이 주세요. </a:t>
            </a:r>
            <a:endParaRPr/>
          </a:p>
        </p:txBody>
      </p:sp>
      <p:sp>
        <p:nvSpPr>
          <p:cNvPr id="246" name="Google Shape;246;g122f1e00938_5_72"/>
          <p:cNvSpPr/>
          <p:nvPr/>
        </p:nvSpPr>
        <p:spPr>
          <a:xfrm>
            <a:off x="8227600" y="1457100"/>
            <a:ext cx="3307200" cy="487500"/>
          </a:xfrm>
          <a:prstGeom prst="wedgeRoundRectCallout">
            <a:avLst>
              <a:gd name="adj1" fmla="val 57477"/>
              <a:gd name="adj2" fmla="val -3083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문래동까지 배달이 얼마나 걸리나요?</a:t>
            </a:r>
            <a:endParaRPr/>
          </a:p>
        </p:txBody>
      </p:sp>
      <p:sp>
        <p:nvSpPr>
          <p:cNvPr id="247" name="Google Shape;247;g122f1e00938_5_72"/>
          <p:cNvSpPr/>
          <p:nvPr/>
        </p:nvSpPr>
        <p:spPr>
          <a:xfrm>
            <a:off x="6952550" y="2260800"/>
            <a:ext cx="3307200" cy="487500"/>
          </a:xfrm>
          <a:prstGeom prst="wedgeRoundRectCallout">
            <a:avLst>
              <a:gd name="adj1" fmla="val -54734"/>
              <a:gd name="adj2" fmla="val -33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최소 40분 이상 걸려요</a:t>
            </a:r>
            <a:endParaRPr/>
          </a:p>
        </p:txBody>
      </p:sp>
      <p:sp>
        <p:nvSpPr>
          <p:cNvPr id="248" name="Google Shape;248;g122f1e00938_5_72"/>
          <p:cNvSpPr/>
          <p:nvPr/>
        </p:nvSpPr>
        <p:spPr>
          <a:xfrm>
            <a:off x="8227600" y="3064500"/>
            <a:ext cx="3307200" cy="487500"/>
          </a:xfrm>
          <a:prstGeom prst="wedgeRoundRectCallout">
            <a:avLst>
              <a:gd name="adj1" fmla="val 57477"/>
              <a:gd name="adj2" fmla="val -3083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김밥에 오이 빼주세요</a:t>
            </a:r>
            <a:endParaRPr/>
          </a:p>
        </p:txBody>
      </p:sp>
      <p:sp>
        <p:nvSpPr>
          <p:cNvPr id="249" name="Google Shape;249;g122f1e00938_5_72"/>
          <p:cNvSpPr/>
          <p:nvPr/>
        </p:nvSpPr>
        <p:spPr>
          <a:xfrm>
            <a:off x="6952550" y="3961975"/>
            <a:ext cx="3307200" cy="487500"/>
          </a:xfrm>
          <a:prstGeom prst="wedgeRoundRectCallout">
            <a:avLst>
              <a:gd name="adj1" fmla="val -54734"/>
              <a:gd name="adj2" fmla="val -33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네, 오이는 빼드리겠습니다.</a:t>
            </a:r>
            <a:endParaRPr/>
          </a:p>
        </p:txBody>
      </p:sp>
      <p:sp>
        <p:nvSpPr>
          <p:cNvPr id="250" name="Google Shape;250;g122f1e00938_5_72"/>
          <p:cNvSpPr/>
          <p:nvPr/>
        </p:nvSpPr>
        <p:spPr>
          <a:xfrm rot="5400000">
            <a:off x="2286975" y="3174050"/>
            <a:ext cx="7399800" cy="1443300"/>
          </a:xfrm>
          <a:prstGeom prst="mathMinus">
            <a:avLst>
              <a:gd name="adj1" fmla="val 7968"/>
            </a:avLst>
          </a:prstGeom>
          <a:solidFill>
            <a:srgbClr val="28C1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22f1e00938_5_72"/>
          <p:cNvSpPr txBox="1"/>
          <p:nvPr/>
        </p:nvSpPr>
        <p:spPr>
          <a:xfrm>
            <a:off x="749950" y="5918300"/>
            <a:ext cx="410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/>
              <a:t>seq2seq</a:t>
            </a:r>
            <a:endParaRPr sz="2500" dirty="0"/>
          </a:p>
        </p:txBody>
      </p:sp>
      <p:sp>
        <p:nvSpPr>
          <p:cNvPr id="252" name="Google Shape;252;g122f1e00938_5_72"/>
          <p:cNvSpPr txBox="1"/>
          <p:nvPr/>
        </p:nvSpPr>
        <p:spPr>
          <a:xfrm>
            <a:off x="7485225" y="5918300"/>
            <a:ext cx="351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transformer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2f1e00938_0_16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/>
              <a:t>시연 영상</a:t>
            </a:r>
            <a:endParaRPr/>
          </a:p>
        </p:txBody>
      </p:sp>
      <p:pic>
        <p:nvPicPr>
          <p:cNvPr id="5" name="고객 응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754" y="1752600"/>
            <a:ext cx="5135346" cy="4096204"/>
          </a:xfrm>
          <a:prstGeom prst="rect">
            <a:avLst/>
          </a:prstGeom>
        </p:spPr>
      </p:pic>
      <p:pic>
        <p:nvPicPr>
          <p:cNvPr id="6" name="고객 주문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229" y="1752599"/>
            <a:ext cx="5834741" cy="4096205"/>
          </a:xfrm>
          <a:prstGeom prst="rect">
            <a:avLst/>
          </a:prstGeom>
        </p:spPr>
      </p:pic>
      <p:pic>
        <p:nvPicPr>
          <p:cNvPr id="10" name="고객 응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754" y="1752599"/>
            <a:ext cx="5135346" cy="4096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553695" y="6123709"/>
            <a:ext cx="400110" cy="5449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Google Shape;169;g122f1e00938_5_101"/>
          <p:cNvSpPr txBox="1"/>
          <p:nvPr/>
        </p:nvSpPr>
        <p:spPr>
          <a:xfrm>
            <a:off x="838200" y="5888281"/>
            <a:ext cx="1507836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 응대</a:t>
            </a:r>
            <a:endParaRPr sz="11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" name="Google Shape;169;g122f1e00938_5_101"/>
          <p:cNvSpPr txBox="1"/>
          <p:nvPr/>
        </p:nvSpPr>
        <p:spPr>
          <a:xfrm>
            <a:off x="6243000" y="5848803"/>
            <a:ext cx="143241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smtClean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 주문</a:t>
            </a:r>
            <a:endParaRPr sz="11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/>
          <p:nvPr/>
        </p:nvSpPr>
        <p:spPr>
          <a:xfrm>
            <a:off x="2432613" y="2761143"/>
            <a:ext cx="732677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끗</a:t>
            </a:r>
            <a:endParaRPr sz="8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f1e00938_5_40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주제 선정 및 배경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f1e00938_2_0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및 배경</a:t>
            </a:r>
            <a:endParaRPr/>
          </a:p>
        </p:txBody>
      </p:sp>
      <p:sp>
        <p:nvSpPr>
          <p:cNvPr id="114" name="Google Shape;114;g122f1e00938_2_0"/>
          <p:cNvSpPr txBox="1">
            <a:spLocks noGrp="1"/>
          </p:cNvSpPr>
          <p:nvPr>
            <p:ph type="body" idx="1"/>
          </p:nvPr>
        </p:nvSpPr>
        <p:spPr>
          <a:xfrm>
            <a:off x="3607075" y="1900400"/>
            <a:ext cx="7838700" cy="189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22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20"/>
              <a:buFont typeface="Do Hyeon"/>
              <a:buChar char="●"/>
            </a:pPr>
            <a:r>
              <a:rPr lang="ko" sz="2420">
                <a:latin typeface="Do Hyeon"/>
                <a:ea typeface="Do Hyeon"/>
                <a:cs typeface="Do Hyeon"/>
                <a:sym typeface="Do Hyeon"/>
              </a:rPr>
              <a:t>현재 한국 배달업계에는 챗봇 서비스가 도입되지 않거나, 정해진 질문만 할 수 있는 상태</a:t>
            </a:r>
            <a:endParaRPr sz="242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2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822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20"/>
              <a:buFont typeface="Do Hyeon"/>
              <a:buChar char="●"/>
            </a:pPr>
            <a:r>
              <a:rPr lang="ko" sz="2420">
                <a:latin typeface="Do Hyeon"/>
                <a:ea typeface="Do Hyeon"/>
                <a:cs typeface="Do Hyeon"/>
                <a:sym typeface="Do Hyeon"/>
              </a:rPr>
              <a:t>혼자 일하는 소상공인들의 시간과 일손을 줄일 수 있는 서비스를 생각해 봄 (주문관리, 전화를 통한 비용감소, 한번에 여러 고객 동시응대)</a:t>
            </a:r>
            <a:endParaRPr sz="242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2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822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20"/>
              <a:buFont typeface="Do Hyeon"/>
              <a:buChar char="●"/>
            </a:pPr>
            <a:r>
              <a:rPr lang="ko" sz="2420">
                <a:latin typeface="Do Hyeon"/>
                <a:ea typeface="Do Hyeon"/>
                <a:cs typeface="Do Hyeon"/>
                <a:sym typeface="Do Hyeon"/>
              </a:rPr>
              <a:t>미국 타코벨을 시작으로 스타벅스, 도미노피자등 다양한 대기업들이 점원과 대화하는 방식으로 챗봇을 사용중</a:t>
            </a:r>
            <a:endParaRPr sz="242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5" name="Google Shape;115;g122f1e00938_2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27856" t="7442" r="-33537" b="21271"/>
          <a:stretch/>
        </p:blipFill>
        <p:spPr>
          <a:xfrm>
            <a:off x="8843575" y="4958550"/>
            <a:ext cx="4299425" cy="18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22f1e0093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1900400"/>
            <a:ext cx="2743875" cy="34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f1e00938_5_67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설명 및 탐색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설명 및 탐색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27" name="Google Shape;127;p5"/>
          <p:cNvGraphicFramePr/>
          <p:nvPr/>
        </p:nvGraphicFramePr>
        <p:xfrm>
          <a:off x="686088" y="145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{AE22CB00-BBEE-457A-95D4-BD02E0EC5CFA}</a:tableStyleId>
              </a:tblPr>
              <a:tblGrid>
                <a:gridCol w="1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7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IDX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발화자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카테고리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QA 여부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상품명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상담번호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상담내순번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음식점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q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7F7F7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참치타다끼샐러드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E0E0E0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32365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음식점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7F7F7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7F7F7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15016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음식점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q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7F7F7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7F7F7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62984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8" name="Google Shape;128;p5"/>
          <p:cNvSpPr txBox="1"/>
          <p:nvPr/>
        </p:nvSpPr>
        <p:spPr>
          <a:xfrm>
            <a:off x="500750" y="4311325"/>
            <a:ext cx="7038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●"/>
            </a:pPr>
            <a:r>
              <a:rPr lang="ko" sz="1700">
                <a:latin typeface="Do Hyeon"/>
                <a:ea typeface="Do Hyeon"/>
                <a:cs typeface="Do Hyeon"/>
                <a:sym typeface="Do Hyeon"/>
              </a:rPr>
              <a:t>출처 : AI 허브 소상공인 고객 주문 질의 응답 텍스트 (음식점)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●"/>
            </a:pPr>
            <a:r>
              <a:rPr lang="ko" sz="1700">
                <a:latin typeface="Do Hyeon"/>
                <a:ea typeface="Do Hyeon"/>
                <a:cs typeface="Do Hyeon"/>
                <a:sym typeface="Do Hyeon"/>
              </a:rPr>
              <a:t>데이터 사이즈 : </a:t>
            </a:r>
            <a:r>
              <a:rPr lang="ko" sz="1700">
                <a:solidFill>
                  <a:srgbClr val="21212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290387 row X 19 columns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29" name="Google Shape;129;p5"/>
          <p:cNvGraphicFramePr/>
          <p:nvPr/>
        </p:nvGraphicFramePr>
        <p:xfrm>
          <a:off x="7236675" y="391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{AE22CB00-BBEE-457A-95D4-BD02E0EC5CFA}</a:tableStyleId>
              </a:tblPr>
              <a:tblGrid>
                <a:gridCol w="463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발화문</a:t>
                      </a:r>
                      <a:endParaRPr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C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참치타다끼샐러드는 취소했었는데 맞죠?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28C1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네, 참치타다끼샐러드는 취소된 상태입니다. 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…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주문한 메뉴 취소할 때 주문서만 있으면 된다는 말씀이세요?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고객서비스가 엉망이군요. 그냥 갑니다.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설명 및 탐색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333"/>
            <a:ext cx="59721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975" y="1292333"/>
            <a:ext cx="5753100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88008"/>
            <a:ext cx="11887200" cy="13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537100" y="1434300"/>
            <a:ext cx="1668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Q_len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count  : 119377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mean : 23.66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std : 19.24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min : 1.0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25% : 13.0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50% : 19.0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75% : 30.0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max : 2330.0</a:t>
            </a:r>
            <a:endParaRPr sz="1600"/>
          </a:p>
        </p:txBody>
      </p:sp>
      <p:sp>
        <p:nvSpPr>
          <p:cNvPr id="139" name="Google Shape;139;p4"/>
          <p:cNvSpPr txBox="1"/>
          <p:nvPr/>
        </p:nvSpPr>
        <p:spPr>
          <a:xfrm>
            <a:off x="9685500" y="1434300"/>
            <a:ext cx="1668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A_len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count  : 119377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mean : 17.84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std : 16.02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min : 1.0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25% : 8.0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50% : 14.0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75% : 25.0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max : 1396.0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2f1e00938_5_26"/>
          <p:cNvSpPr txBox="1">
            <a:spLocks noGrp="1"/>
          </p:cNvSpPr>
          <p:nvPr>
            <p:ph type="title"/>
          </p:nvPr>
        </p:nvSpPr>
        <p:spPr>
          <a:xfrm>
            <a:off x="838200" y="69450"/>
            <a:ext cx="10515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데이터 설명 및 탐색</a:t>
            </a:r>
            <a:endParaRPr/>
          </a:p>
        </p:txBody>
      </p:sp>
      <p:pic>
        <p:nvPicPr>
          <p:cNvPr id="145" name="Google Shape;145;g122f1e00938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250"/>
            <a:ext cx="5368175" cy="541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22f1e00938_5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925" y="1292250"/>
            <a:ext cx="5269500" cy="5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2f1e00938_5_47"/>
          <p:cNvSpPr txBox="1">
            <a:spLocks noGrp="1"/>
          </p:cNvSpPr>
          <p:nvPr>
            <p:ph type="ctrTitle"/>
          </p:nvPr>
        </p:nvSpPr>
        <p:spPr>
          <a:xfrm>
            <a:off x="838200" y="1614260"/>
            <a:ext cx="9144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ko" dirty="0">
                <a:latin typeface="Do Hyeon" panose="020B0600000101010101" charset="-127"/>
                <a:ea typeface="Do Hyeon" panose="020B0600000101010101" charset="-127"/>
                <a:cs typeface="Do Hyeon"/>
                <a:sym typeface="Do Hyeon"/>
              </a:rPr>
              <a:t>전처리</a:t>
            </a:r>
            <a:endParaRPr dirty="0">
              <a:solidFill>
                <a:schemeClr val="lt1"/>
              </a:solidFill>
              <a:latin typeface="Do Hyeon" panose="020B0600000101010101" charset="-127"/>
              <a:ea typeface="Do Hyeon" panose="020B0600000101010101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528</Words>
  <Application>Microsoft Office PowerPoint</Application>
  <PresentationFormat>와이드스크린</PresentationFormat>
  <Paragraphs>133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Malgun Gothic</vt:lpstr>
      <vt:lpstr>Calibri</vt:lpstr>
      <vt:lpstr>Do Hyeon</vt:lpstr>
      <vt:lpstr>Arial</vt:lpstr>
      <vt:lpstr>Office Theme</vt:lpstr>
      <vt:lpstr>Delivery Ssac Bot</vt:lpstr>
      <vt:lpstr>목차</vt:lpstr>
      <vt:lpstr>주제 선정 및 배경</vt:lpstr>
      <vt:lpstr>주제 선정 및 배경</vt:lpstr>
      <vt:lpstr>데이터 설명 및 탐색</vt:lpstr>
      <vt:lpstr>데이터 설명 및 탐색</vt:lpstr>
      <vt:lpstr>데이터 설명 및 탐색</vt:lpstr>
      <vt:lpstr>데이터 설명 및 탐색</vt:lpstr>
      <vt:lpstr>전처리</vt:lpstr>
      <vt:lpstr>전처리</vt:lpstr>
      <vt:lpstr>전처리</vt:lpstr>
      <vt:lpstr>전처리</vt:lpstr>
      <vt:lpstr>모델링</vt:lpstr>
      <vt:lpstr>모델링</vt:lpstr>
      <vt:lpstr>모델링</vt:lpstr>
      <vt:lpstr>모델링</vt:lpstr>
      <vt:lpstr>모델링</vt:lpstr>
      <vt:lpstr>모델링</vt:lpstr>
      <vt:lpstr>웹 시연</vt:lpstr>
      <vt:lpstr>성능 비교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Ssac Bot</dc:title>
  <dc:creator>Microsoft Office User</dc:creator>
  <cp:lastModifiedBy>user</cp:lastModifiedBy>
  <cp:revision>3</cp:revision>
  <dcterms:created xsi:type="dcterms:W3CDTF">2018-10-08T03:56:13Z</dcterms:created>
  <dcterms:modified xsi:type="dcterms:W3CDTF">2022-04-05T04:09:44Z</dcterms:modified>
</cp:coreProperties>
</file>